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4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629AE-0A9F-EA49-B7EF-925063BBCFE1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D6CCA-9F7F-E646-99EE-B019ED8C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believe something that</a:t>
            </a:r>
            <a:r>
              <a:rPr lang="en-US" baseline="0" dirty="0" smtClean="0"/>
              <a:t> is true?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9B90-1D4E-2F4A-A626-79D4D18DFE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0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7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0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7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4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2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6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4C85-9498-5A4E-9B64-B45BF7275DB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D1567-49BF-5640-97D6-6B6EB75E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u.nl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dbpedia.org/OnlineAccess" TargetMode="External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te.d5.mpi-inf.mpg.de/webyago3spotlx/Browser" TargetMode="External"/><Relationship Id="rId3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freebase/" TargetMode="External"/><Relationship Id="rId3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wikidata.org/wiki/Wikidata:Main_Pag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kidata.org/wiki/Wikidata:Main_Page" TargetMode="External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belnet.org/" TargetMode="External"/><Relationship Id="rId3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rtune.com/2012/12/11/fortune-exclusive-larry-page-on-google/" TargetMode="External"/><Relationship Id="rId3" Type="http://schemas.openxmlformats.org/officeDocument/2006/relationships/hyperlink" Target="https://backchannel.com/how-google-is-remaking-itself-as-a-machine-learning-first-company-ada63defcb70#.nljh17nb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m/profile/view?id=AAsAAA--6HsBfMAQqfehN5JuJK3ron3akxU3QnQ&amp;authType=name&amp;authToken=VdTo&amp;midToken=AQEaE1JT9G_JwA&amp;trk=eml-email_m2m_invite_single_01-hero-3-prof~name&amp;trkEmail=eml-email_m2m_invite_single_01-hero-3-prof~name-null-1ciguu~iuygl8uu~5f" TargetMode="External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Knowledge 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 is the most famous lexical database for English [1]. Project started in 1985 at Princeton by George Armitage Miller</a:t>
            </a:r>
          </a:p>
          <a:p>
            <a:r>
              <a:rPr lang="en-US" dirty="0" smtClean="0"/>
              <a:t>Groups words into sets of synonyms called </a:t>
            </a:r>
            <a:r>
              <a:rPr lang="en-US" i="1" dirty="0" err="1" smtClean="0"/>
              <a:t>synsets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59073" y="5576798"/>
            <a:ext cx="3769631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 G</a:t>
            </a:r>
            <a:r>
              <a:rPr lang="en-US" dirty="0"/>
              <a:t>. A. Miller, “WordNet: a lexical database for English,” </a:t>
            </a:r>
            <a:r>
              <a:rPr lang="en-US" i="1" dirty="0"/>
              <a:t>Communications of the ACM</a:t>
            </a:r>
            <a:r>
              <a:rPr lang="en-US" dirty="0"/>
              <a:t>, vol. 38, no. 11, pp. 39–41, 1995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3252254"/>
            <a:ext cx="4228321" cy="36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Words can be </a:t>
            </a:r>
            <a:r>
              <a:rPr lang="en-US" i="1" dirty="0" err="1" smtClean="0"/>
              <a:t>monosemous</a:t>
            </a:r>
            <a:r>
              <a:rPr lang="en-US" i="1" dirty="0" smtClean="0"/>
              <a:t> </a:t>
            </a:r>
            <a:r>
              <a:rPr lang="en-US" dirty="0" smtClean="0"/>
              <a:t>(one meaning)</a:t>
            </a:r>
            <a:r>
              <a:rPr lang="en-US" i="1" dirty="0" smtClean="0"/>
              <a:t> </a:t>
            </a:r>
            <a:r>
              <a:rPr lang="en-US" dirty="0" smtClean="0"/>
              <a:t>or </a:t>
            </a:r>
            <a:r>
              <a:rPr lang="en-US" i="1" dirty="0" err="1" smtClean="0"/>
              <a:t>polysemous</a:t>
            </a:r>
            <a:r>
              <a:rPr lang="en-US" i="1" dirty="0" smtClean="0"/>
              <a:t> </a:t>
            </a:r>
            <a:r>
              <a:rPr lang="en-US" dirty="0" smtClean="0"/>
              <a:t>(multiple meanings)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synset</a:t>
            </a:r>
            <a:r>
              <a:rPr lang="en-US" dirty="0" smtClean="0"/>
              <a:t> has a gloss (short description) and is connected to other </a:t>
            </a:r>
            <a:r>
              <a:rPr lang="en-US" dirty="0" err="1" smtClean="0"/>
              <a:t>synsets</a:t>
            </a:r>
            <a:r>
              <a:rPr lang="en-US" dirty="0" smtClean="0"/>
              <a:t> with different linguistic relations. Most important ones are</a:t>
            </a:r>
          </a:p>
          <a:p>
            <a:r>
              <a:rPr lang="en-US" i="1" dirty="0" smtClean="0"/>
              <a:t>Hypernyms/Hyponyms (</a:t>
            </a:r>
            <a:r>
              <a:rPr lang="en-US" i="1" dirty="0" err="1" smtClean="0"/>
              <a:t>isA</a:t>
            </a:r>
            <a:r>
              <a:rPr lang="en-US" i="1" dirty="0" smtClean="0"/>
              <a:t>)</a:t>
            </a:r>
          </a:p>
          <a:p>
            <a:r>
              <a:rPr lang="en-US" i="1" dirty="0" smtClean="0"/>
              <a:t>Meronym/</a:t>
            </a:r>
            <a:r>
              <a:rPr lang="en-US" i="1" dirty="0" err="1" smtClean="0"/>
              <a:t>Holonyms</a:t>
            </a:r>
            <a:r>
              <a:rPr lang="en-US" i="1" dirty="0" smtClean="0"/>
              <a:t> (</a:t>
            </a:r>
            <a:r>
              <a:rPr lang="en-US" i="1" dirty="0" err="1" smtClean="0"/>
              <a:t>partOf</a:t>
            </a:r>
            <a:r>
              <a:rPr lang="en-US" i="1" dirty="0" smtClean="0"/>
              <a:t>)</a:t>
            </a:r>
          </a:p>
          <a:p>
            <a:endParaRPr lang="en-US" i="1" dirty="0"/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DEMO</a:t>
            </a:r>
            <a:endParaRPr lang="en-US" dirty="0" smtClean="0"/>
          </a:p>
          <a:p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6554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World Wide Web Consortium (W3C) has standardized a number of languages to exchange knowledge on the Web [1]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Resource Description Framework (RDF) </a:t>
            </a:r>
            <a:r>
              <a:rPr lang="en-US" dirty="0" smtClean="0"/>
              <a:t>is a standard used to report statements that describe properties of resources</a:t>
            </a:r>
          </a:p>
          <a:p>
            <a:pPr lvl="1"/>
            <a:r>
              <a:rPr lang="en-US" dirty="0" smtClean="0"/>
              <a:t>Properties are represented by IRIs while resources are either special IRIs, labels or special placeholders called </a:t>
            </a:r>
            <a:r>
              <a:rPr lang="en-US" i="1" dirty="0" smtClean="0"/>
              <a:t>blank nodes</a:t>
            </a:r>
          </a:p>
          <a:p>
            <a:r>
              <a:rPr lang="en-US" dirty="0" smtClean="0"/>
              <a:t>The statements can be represented as </a:t>
            </a:r>
            <a:r>
              <a:rPr lang="en-US" i="1" dirty="0" smtClean="0"/>
              <a:t>triples </a:t>
            </a:r>
            <a:r>
              <a:rPr lang="en-US" dirty="0" smtClean="0"/>
              <a:t>of the form </a:t>
            </a:r>
            <a:r>
              <a:rPr lang="en-US" i="1" dirty="0" smtClean="0"/>
              <a:t>&lt;s p o&gt;</a:t>
            </a:r>
            <a:br>
              <a:rPr lang="en-US" i="1" dirty="0" smtClean="0"/>
            </a:br>
            <a:r>
              <a:rPr lang="en-US" i="1" dirty="0" smtClean="0"/>
              <a:t>(subject predicate object) </a:t>
            </a:r>
            <a:r>
              <a:rPr lang="en-US" dirty="0" smtClean="0"/>
              <a:t>and serialized with different</a:t>
            </a:r>
            <a:br>
              <a:rPr lang="en-US" dirty="0" smtClean="0"/>
            </a:br>
            <a:r>
              <a:rPr lang="en-US" dirty="0" smtClean="0"/>
              <a:t>formats: RDF/XML, N3, Turtle</a:t>
            </a:r>
            <a:endParaRPr lang="en-US" i="1" dirty="0" smtClean="0"/>
          </a:p>
          <a:p>
            <a:r>
              <a:rPr lang="en-US" dirty="0" smtClean="0"/>
              <a:t>A RDF dataset can be represented as a directed graph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433" y="4824186"/>
            <a:ext cx="1877367" cy="2033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9202" y="6176963"/>
            <a:ext cx="425469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</a:t>
            </a:r>
            <a:r>
              <a:rPr lang="en-US" dirty="0"/>
              <a:t>] https://www.w3.org/2001/</a:t>
            </a:r>
            <a:r>
              <a:rPr lang="en-US" dirty="0" err="1"/>
              <a:t>sw</a:t>
            </a:r>
            <a:r>
              <a:rPr lang="en-US" dirty="0"/>
              <a:t>/wiki/RDF</a:t>
            </a:r>
          </a:p>
        </p:txBody>
      </p:sp>
    </p:spTree>
    <p:extLst>
      <p:ext uri="{BB962C8B-B14F-4D97-AF65-F5344CB8AC3E}">
        <p14:creationId xmlns:p14="http://schemas.microsoft.com/office/powerpoint/2010/main" val="10125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Example</a:t>
            </a:r>
          </a:p>
          <a:p>
            <a:pPr marL="0" indent="0">
              <a:buNone/>
            </a:pPr>
            <a:r>
              <a:rPr lang="en-US" dirty="0" smtClean="0"/>
              <a:t>IRIs: </a:t>
            </a:r>
            <a:r>
              <a:rPr lang="en-US" dirty="0" smtClean="0">
                <a:hlinkClick r:id="rId2"/>
              </a:rPr>
              <a:t>http://www.vu.nl</a:t>
            </a:r>
            <a:r>
              <a:rPr lang="en-US" dirty="0" smtClean="0"/>
              <a:t>, http://</a:t>
            </a:r>
            <a:r>
              <a:rPr lang="en-US" dirty="0" err="1" smtClean="0"/>
              <a:t>www.vu.nl#studies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Literal: “VU University”</a:t>
            </a:r>
          </a:p>
          <a:p>
            <a:pPr marL="0" indent="0">
              <a:buNone/>
            </a:pPr>
            <a:r>
              <a:rPr lang="en-US" dirty="0" smtClean="0"/>
              <a:t>blank node: _:x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RDF dataset</a:t>
            </a:r>
            <a:br>
              <a:rPr lang="en-US" i="1" dirty="0" smtClean="0"/>
            </a:br>
            <a:r>
              <a:rPr lang="en-US" i="1" dirty="0" smtClean="0"/>
              <a:t>(serialized with</a:t>
            </a:r>
            <a:br>
              <a:rPr lang="en-US" i="1" dirty="0" smtClean="0"/>
            </a:br>
            <a:r>
              <a:rPr lang="en-US" i="1" dirty="0" smtClean="0"/>
              <a:t>Turtle)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652" y="4311536"/>
            <a:ext cx="8283230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&lt;http://www.vu.nl&gt; &lt;</a:t>
            </a:r>
            <a:r>
              <a:rPr lang="en-US" sz="2800" dirty="0" err="1" smtClean="0"/>
              <a:t>rdf:type</a:t>
            </a:r>
            <a:r>
              <a:rPr lang="en-US" sz="2800" dirty="0" smtClean="0"/>
              <a:t>&gt; &lt;</a:t>
            </a:r>
            <a:r>
              <a:rPr lang="en-US" sz="2800" dirty="0" err="1" smtClean="0"/>
              <a:t>wikipedia</a:t>
            </a:r>
            <a:r>
              <a:rPr lang="en-US" sz="2800" dirty="0" smtClean="0"/>
              <a:t>/University&gt; .</a:t>
            </a:r>
          </a:p>
          <a:p>
            <a:r>
              <a:rPr lang="en-US" sz="2800" dirty="0" smtClean="0"/>
              <a:t>&lt;http://www.vu.nl&gt; &lt;</a:t>
            </a:r>
            <a:r>
              <a:rPr lang="en-US" sz="2800" dirty="0" err="1" smtClean="0"/>
              <a:t>rdf:label</a:t>
            </a:r>
            <a:r>
              <a:rPr lang="en-US" sz="2800" dirty="0" smtClean="0"/>
              <a:t>&gt; ”VU University” .</a:t>
            </a:r>
          </a:p>
          <a:p>
            <a:r>
              <a:rPr lang="en-US" sz="2800" dirty="0" smtClean="0"/>
              <a:t>_:x &lt;http://www.vu.nl#studies&gt; </a:t>
            </a:r>
            <a:r>
              <a:rPr lang="en-US" sz="2800" dirty="0" smtClean="0">
                <a:hlinkClick r:id="rId2"/>
              </a:rPr>
              <a:t>http://www.vu.nl</a:t>
            </a:r>
            <a:r>
              <a:rPr lang="en-US" sz="2800" dirty="0" smtClean="0"/>
              <a:t> 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00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RDF datasets can be stored on a variety of engines</a:t>
            </a:r>
          </a:p>
          <a:p>
            <a:pPr lvl="1"/>
            <a:r>
              <a:rPr lang="en-US" dirty="0" smtClean="0"/>
              <a:t>Native RDF stores (Virtuoso, Sesame, Jena, etc.)</a:t>
            </a:r>
          </a:p>
          <a:p>
            <a:pPr lvl="1"/>
            <a:r>
              <a:rPr lang="en-US" dirty="0" smtClean="0"/>
              <a:t>Relational databases (IBM DB2, Oracle, etc.)</a:t>
            </a:r>
          </a:p>
          <a:p>
            <a:pPr marL="0" indent="0">
              <a:buNone/>
            </a:pPr>
            <a:r>
              <a:rPr lang="en-US" b="1" dirty="0" smtClean="0"/>
              <a:t>How do we query a RDF dataset?</a:t>
            </a:r>
          </a:p>
          <a:p>
            <a:pPr marL="0" indent="0">
              <a:buNone/>
            </a:pPr>
            <a:r>
              <a:rPr lang="en-US" dirty="0" smtClean="0"/>
              <a:t>The W3C has standardized a specific language called SPARQL [1]</a:t>
            </a:r>
          </a:p>
          <a:p>
            <a:pPr marL="0" indent="0">
              <a:buNone/>
            </a:pPr>
            <a:r>
              <a:rPr lang="en-US" dirty="0" smtClean="0"/>
              <a:t>SPARQL is a query language which has a SQL-inspired syntax. Finding</a:t>
            </a:r>
            <a:br>
              <a:rPr lang="en-US" dirty="0" smtClean="0"/>
            </a:br>
            <a:r>
              <a:rPr lang="en-US" dirty="0" smtClean="0"/>
              <a:t>answers to a SPARQL query corresponds to find all</a:t>
            </a:r>
            <a:br>
              <a:rPr lang="en-US" dirty="0" smtClean="0"/>
            </a:br>
            <a:r>
              <a:rPr lang="en-US" dirty="0" smtClean="0"/>
              <a:t>possible </a:t>
            </a:r>
            <a:r>
              <a:rPr lang="en-US" i="1" dirty="0" smtClean="0"/>
              <a:t>graph </a:t>
            </a:r>
            <a:r>
              <a:rPr lang="en-US" i="1" dirty="0" err="1" smtClean="0"/>
              <a:t>homomorphisms</a:t>
            </a:r>
            <a:r>
              <a:rPr lang="en-US" baseline="30000" dirty="0" smtClean="0"/>
              <a:t> </a:t>
            </a:r>
            <a:r>
              <a:rPr lang="en-US" dirty="0" smtClean="0"/>
              <a:t>between the query and the</a:t>
            </a:r>
            <a:br>
              <a:rPr lang="en-US" dirty="0" smtClean="0"/>
            </a:br>
            <a:r>
              <a:rPr lang="en-US" dirty="0" smtClean="0"/>
              <a:t>graph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7029" y="6176962"/>
            <a:ext cx="430368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</a:t>
            </a:r>
            <a:r>
              <a:rPr lang="en-US"/>
              <a:t>] https://www.w3.org/TR/sparql11-query/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43" y="464129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7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Example SPARQL query                                     Answers SPARQL query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Example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475866"/>
            <a:ext cx="8283230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&lt;http://www.vu.nl&gt; &lt;</a:t>
            </a:r>
            <a:r>
              <a:rPr lang="en-US" sz="2800" dirty="0" err="1" smtClean="0"/>
              <a:t>rdf:type</a:t>
            </a:r>
            <a:r>
              <a:rPr lang="en-US" sz="2800" dirty="0" smtClean="0"/>
              <a:t>&gt; &lt;</a:t>
            </a:r>
            <a:r>
              <a:rPr lang="en-US" sz="2800" dirty="0" err="1" smtClean="0"/>
              <a:t>wikipedia</a:t>
            </a:r>
            <a:r>
              <a:rPr lang="en-US" sz="2800" dirty="0" smtClean="0"/>
              <a:t>/University&gt; .</a:t>
            </a:r>
          </a:p>
          <a:p>
            <a:r>
              <a:rPr lang="en-US" sz="2800" dirty="0" smtClean="0"/>
              <a:t>&lt;http://www.vu.nl&gt; &lt;</a:t>
            </a:r>
            <a:r>
              <a:rPr lang="en-US" sz="2800" dirty="0" err="1" smtClean="0"/>
              <a:t>rdf:label</a:t>
            </a:r>
            <a:r>
              <a:rPr lang="en-US" sz="2800" dirty="0" smtClean="0"/>
              <a:t>&gt; ”VU University” .</a:t>
            </a:r>
          </a:p>
          <a:p>
            <a:r>
              <a:rPr lang="en-US" sz="2800" dirty="0" smtClean="0"/>
              <a:t>_:x &lt;http://www.vu.nl#studies&gt; &lt;http://</a:t>
            </a:r>
            <a:r>
              <a:rPr lang="en-US" sz="2800" dirty="0" err="1" smtClean="0"/>
              <a:t>www.vu.nl</a:t>
            </a:r>
            <a:r>
              <a:rPr lang="en-US" sz="2800" dirty="0" smtClean="0"/>
              <a:t>&gt; 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30905"/>
            <a:ext cx="5750741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SELECT ?X,?Y FROM {</a:t>
            </a:r>
            <a:br>
              <a:rPr lang="en-US" sz="2800" dirty="0" smtClean="0"/>
            </a:br>
            <a:r>
              <a:rPr lang="en-US" sz="2800" dirty="0" smtClean="0"/>
              <a:t>?X &lt;</a:t>
            </a:r>
            <a:r>
              <a:rPr lang="en-US" sz="2800" dirty="0" err="1" smtClean="0"/>
              <a:t>rdf:type</a:t>
            </a:r>
            <a:r>
              <a:rPr lang="en-US" sz="2800" dirty="0" smtClean="0"/>
              <a:t>&gt; &lt;</a:t>
            </a:r>
            <a:r>
              <a:rPr lang="en-US" sz="2800" dirty="0" err="1" smtClean="0"/>
              <a:t>wikipedia</a:t>
            </a:r>
            <a:r>
              <a:rPr lang="en-US" sz="2800" dirty="0" smtClean="0"/>
              <a:t>/University&gt; .</a:t>
            </a:r>
          </a:p>
          <a:p>
            <a:r>
              <a:rPr lang="en-US" sz="2800" dirty="0" smtClean="0"/>
              <a:t>?X &lt;</a:t>
            </a:r>
            <a:r>
              <a:rPr lang="en-US" sz="2800" dirty="0" err="1" smtClean="0"/>
              <a:t>rdf:label</a:t>
            </a:r>
            <a:r>
              <a:rPr lang="en-US" sz="2800" dirty="0" smtClean="0"/>
              <a:t>&gt; ?Y .  }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130143" y="2330904"/>
            <a:ext cx="38926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{?X-&gt; &lt;http://</a:t>
            </a:r>
            <a:r>
              <a:rPr lang="en-US" sz="2800" dirty="0" err="1" smtClean="0"/>
              <a:t>www.vu.nl</a:t>
            </a:r>
            <a:r>
              <a:rPr lang="en-US" sz="2800" dirty="0" smtClean="0"/>
              <a:t>&gt;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?Y-&gt; “VU University” 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73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to convert Wikipedia pages into RDF</a:t>
            </a:r>
          </a:p>
          <a:p>
            <a:r>
              <a:rPr lang="en-US" dirty="0" smtClean="0"/>
              <a:t>Leverages structured content contained in the</a:t>
            </a:r>
            <a:br>
              <a:rPr lang="en-US" dirty="0" smtClean="0"/>
            </a:br>
            <a:r>
              <a:rPr lang="en-US" dirty="0" smtClean="0"/>
              <a:t>pages</a:t>
            </a:r>
          </a:p>
          <a:p>
            <a:pPr lvl="1"/>
            <a:r>
              <a:rPr lang="en-US" dirty="0" err="1" smtClean="0"/>
              <a:t>Infoboxes</a:t>
            </a:r>
            <a:endParaRPr lang="en-US" dirty="0" smtClean="0"/>
          </a:p>
          <a:p>
            <a:pPr lvl="1"/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Redirects</a:t>
            </a:r>
          </a:p>
          <a:p>
            <a:pPr lvl="1"/>
            <a:r>
              <a:rPr lang="en-US" dirty="0" smtClean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73" y="423863"/>
            <a:ext cx="3606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ing Open Data cloud diagram, large ver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429" y="365125"/>
            <a:ext cx="7422823" cy="48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in 2007,</a:t>
            </a:r>
            <a:br>
              <a:rPr lang="en-US" dirty="0" smtClean="0"/>
            </a:br>
            <a:r>
              <a:rPr lang="en-US" dirty="0" smtClean="0"/>
              <a:t>4.5M entities,</a:t>
            </a:r>
            <a:br>
              <a:rPr lang="en-US" dirty="0" smtClean="0"/>
            </a:br>
            <a:r>
              <a:rPr lang="en-US" dirty="0" smtClean="0"/>
              <a:t>3B RDF triples [1]</a:t>
            </a:r>
          </a:p>
          <a:p>
            <a:r>
              <a:rPr lang="en-US" dirty="0" smtClean="0"/>
              <a:t>Contains links to</a:t>
            </a:r>
            <a:br>
              <a:rPr lang="en-US" dirty="0" smtClean="0"/>
            </a:br>
            <a:r>
              <a:rPr lang="en-US" dirty="0" smtClean="0"/>
              <a:t>other KBs</a:t>
            </a:r>
          </a:p>
          <a:p>
            <a:r>
              <a:rPr lang="en-US" dirty="0" smtClean="0"/>
              <a:t>Widely popular in </a:t>
            </a:r>
            <a:br>
              <a:rPr lang="en-US" dirty="0" smtClean="0"/>
            </a:br>
            <a:r>
              <a:rPr lang="en-US" dirty="0" smtClean="0"/>
              <a:t>the “linked-data-cloud”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6" y="5455216"/>
            <a:ext cx="1126540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 C</a:t>
            </a:r>
            <a:r>
              <a:rPr lang="en-US" dirty="0"/>
              <a:t>. </a:t>
            </a:r>
            <a:r>
              <a:rPr lang="en-US" dirty="0" err="1"/>
              <a:t>Bizer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“</a:t>
            </a:r>
            <a:r>
              <a:rPr lang="en-US" dirty="0" err="1"/>
              <a:t>DBpedia</a:t>
            </a:r>
            <a:r>
              <a:rPr lang="en-US" dirty="0"/>
              <a:t>-A crystallization point for the Web of Data,” </a:t>
            </a:r>
            <a:r>
              <a:rPr lang="en-US" i="1" dirty="0"/>
              <a:t>Web Semantics: science, services and agents on the world wide web</a:t>
            </a:r>
            <a:r>
              <a:rPr lang="en-US" dirty="0"/>
              <a:t>, vol. 7, no. 3, pp. 154–165, 2009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7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Fairly large ontology but not rich</a:t>
            </a:r>
            <a:br>
              <a:rPr lang="en-US" dirty="0" smtClean="0"/>
            </a:br>
            <a:r>
              <a:rPr lang="en-US" dirty="0" smtClean="0"/>
              <a:t>in terms of expressiveness [1]</a:t>
            </a:r>
          </a:p>
          <a:p>
            <a:pPr lvl="1"/>
            <a:r>
              <a:rPr lang="en-US" dirty="0" smtClean="0"/>
              <a:t>320 classes</a:t>
            </a:r>
          </a:p>
          <a:p>
            <a:pPr lvl="1"/>
            <a:r>
              <a:rPr lang="en-US" dirty="0" smtClean="0"/>
              <a:t>1650 properties</a:t>
            </a:r>
          </a:p>
          <a:p>
            <a:r>
              <a:rPr lang="en-US" dirty="0" smtClean="0"/>
              <a:t>Alignment between </a:t>
            </a:r>
            <a:r>
              <a:rPr lang="en-US" dirty="0" err="1" smtClean="0"/>
              <a:t>infoboxes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ontologies is done via </a:t>
            </a:r>
            <a:br>
              <a:rPr lang="en-US" dirty="0" smtClean="0"/>
            </a:br>
            <a:r>
              <a:rPr lang="en-US" dirty="0" smtClean="0"/>
              <a:t>community-provided mappings</a:t>
            </a:r>
          </a:p>
          <a:p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91495" cy="3674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296" y="5455216"/>
            <a:ext cx="1126540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 J</a:t>
            </a:r>
            <a:r>
              <a:rPr lang="en-US" dirty="0"/>
              <a:t>. Lehmann </a:t>
            </a:r>
            <a:r>
              <a:rPr lang="en-US" i="1" dirty="0"/>
              <a:t>et al.</a:t>
            </a:r>
            <a:r>
              <a:rPr lang="en-US" dirty="0"/>
              <a:t>, “</a:t>
            </a:r>
            <a:r>
              <a:rPr lang="en-US" dirty="0" err="1"/>
              <a:t>DBpedia</a:t>
            </a:r>
            <a:r>
              <a:rPr lang="en-US" dirty="0"/>
              <a:t>–a large-scale, multilingual knowledge base extracted from Wikipedia,” </a:t>
            </a:r>
            <a:r>
              <a:rPr lang="en-US" i="1" dirty="0"/>
              <a:t>Semantic Web</a:t>
            </a:r>
            <a:r>
              <a:rPr lang="en-US" dirty="0"/>
              <a:t>, vol. 6, no. 2, pp. 167–195, 2015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YAGO (Yet another great ontology) is a project started at Max-Planck Institute for Informatics (2006) [1]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Unify Wikipedia and </a:t>
            </a:r>
            <a:r>
              <a:rPr lang="en-US" dirty="0" err="1" smtClean="0"/>
              <a:t>Wordnet</a:t>
            </a:r>
            <a:endParaRPr lang="en-US" dirty="0" smtClean="0"/>
          </a:p>
          <a:p>
            <a:pPr lvl="1"/>
            <a:r>
              <a:rPr lang="en-US" dirty="0" smtClean="0"/>
              <a:t>Exploit Wikipedia </a:t>
            </a:r>
            <a:r>
              <a:rPr lang="en-US" dirty="0" err="1" smtClean="0"/>
              <a:t>Infoboxes</a:t>
            </a:r>
            <a:r>
              <a:rPr lang="en-US" dirty="0" smtClean="0"/>
              <a:t> to extract clean facts</a:t>
            </a:r>
          </a:p>
          <a:p>
            <a:pPr lvl="1"/>
            <a:r>
              <a:rPr lang="en-US" dirty="0" smtClean="0"/>
              <a:t>Check the plausibility of facts via type checking</a:t>
            </a:r>
          </a:p>
          <a:p>
            <a:r>
              <a:rPr lang="en-US" dirty="0" smtClean="0"/>
              <a:t>Last version is YAGO3</a:t>
            </a:r>
          </a:p>
          <a:p>
            <a:pPr lvl="1"/>
            <a:r>
              <a:rPr lang="en-US" dirty="0" smtClean="0"/>
              <a:t>16M+ entities</a:t>
            </a:r>
          </a:p>
          <a:p>
            <a:pPr lvl="1"/>
            <a:r>
              <a:rPr lang="en-US" dirty="0" smtClean="0"/>
              <a:t>1.2B+ RDF facts</a:t>
            </a:r>
          </a:p>
          <a:p>
            <a:r>
              <a:rPr lang="en-US" dirty="0" smtClean="0"/>
              <a:t>High standards in terms of quality [2]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1275" y="4605941"/>
            <a:ext cx="5462757" cy="116955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[1] </a:t>
            </a:r>
            <a:r>
              <a:rPr lang="en-US" sz="1400" dirty="0"/>
              <a:t>T. </a:t>
            </a:r>
            <a:r>
              <a:rPr lang="en-US" sz="1400" dirty="0" err="1"/>
              <a:t>Rebele</a:t>
            </a:r>
            <a:r>
              <a:rPr lang="en-US" sz="1400" dirty="0"/>
              <a:t>, F. </a:t>
            </a:r>
            <a:r>
              <a:rPr lang="en-US" sz="1400" dirty="0" err="1"/>
              <a:t>Suchanek</a:t>
            </a:r>
            <a:r>
              <a:rPr lang="en-US" sz="1400" dirty="0"/>
              <a:t>, J. </a:t>
            </a:r>
            <a:r>
              <a:rPr lang="en-US" sz="1400" dirty="0" err="1"/>
              <a:t>Hoffart</a:t>
            </a:r>
            <a:r>
              <a:rPr lang="en-US" sz="1400" dirty="0"/>
              <a:t>, J. </a:t>
            </a:r>
            <a:r>
              <a:rPr lang="en-US" sz="1400" dirty="0" err="1"/>
              <a:t>Biega</a:t>
            </a:r>
            <a:r>
              <a:rPr lang="en-US" sz="1400" dirty="0"/>
              <a:t>, E. </a:t>
            </a:r>
            <a:r>
              <a:rPr lang="en-US" sz="1400" dirty="0" err="1"/>
              <a:t>Kuzey</a:t>
            </a:r>
            <a:r>
              <a:rPr lang="en-US" sz="1400" dirty="0"/>
              <a:t>, and G. </a:t>
            </a:r>
            <a:r>
              <a:rPr lang="en-US" sz="1400" dirty="0" err="1"/>
              <a:t>Weikum</a:t>
            </a:r>
            <a:r>
              <a:rPr lang="en-US" sz="1400" dirty="0"/>
              <a:t>, “YAGO: A Multilingual Knowledge Base from Wikipedia, </a:t>
            </a:r>
            <a:r>
              <a:rPr lang="en-US" sz="1400" dirty="0" err="1"/>
              <a:t>Wordnet</a:t>
            </a:r>
            <a:r>
              <a:rPr lang="en-US" sz="1400" dirty="0"/>
              <a:t>, and </a:t>
            </a:r>
            <a:r>
              <a:rPr lang="en-US" sz="1400" dirty="0" err="1"/>
              <a:t>Geonames</a:t>
            </a:r>
            <a:r>
              <a:rPr lang="en-US" sz="1400" dirty="0"/>
              <a:t>,” in </a:t>
            </a:r>
            <a:r>
              <a:rPr lang="en-US" sz="1400" i="1" dirty="0"/>
              <a:t>The Semantic Web – ISWC </a:t>
            </a:r>
            <a:r>
              <a:rPr lang="en-US" sz="1400" i="1" dirty="0" smtClean="0"/>
              <a:t>2016</a:t>
            </a:r>
            <a:r>
              <a:rPr lang="en-US" sz="1400" dirty="0" smtClean="0"/>
              <a:t>, </a:t>
            </a:r>
            <a:r>
              <a:rPr lang="en-US" sz="1400" dirty="0"/>
              <a:t>2016, pp. 177–185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[2] http://</a:t>
            </a:r>
            <a:r>
              <a:rPr lang="en-US" sz="1400" dirty="0" err="1"/>
              <a:t>www.mpi-inf.mpg.de</a:t>
            </a:r>
            <a:r>
              <a:rPr lang="en-US" sz="1400" dirty="0"/>
              <a:t>/departments/databases-and-information-systems/research/</a:t>
            </a:r>
            <a:r>
              <a:rPr lang="en-US" sz="1400" dirty="0" err="1"/>
              <a:t>yago-naga</a:t>
            </a:r>
            <a:r>
              <a:rPr lang="en-US" sz="1400" dirty="0"/>
              <a:t>/</a:t>
            </a:r>
            <a:r>
              <a:rPr lang="en-US" sz="1400" dirty="0" err="1"/>
              <a:t>yago</a:t>
            </a:r>
            <a:r>
              <a:rPr lang="en-US" sz="1400" dirty="0"/>
              <a:t>/statistics/</a:t>
            </a:r>
          </a:p>
        </p:txBody>
      </p:sp>
    </p:spTree>
    <p:extLst>
      <p:ext uri="{BB962C8B-B14F-4D97-AF65-F5344CB8AC3E}">
        <p14:creationId xmlns:p14="http://schemas.microsoft.com/office/powerpoint/2010/main" val="16629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limits of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Information Retrieval is concerned with the retrieval of documents (webpages) from large corpora. Initially, the retrieval was keyword-based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13" y="2706467"/>
            <a:ext cx="4005441" cy="4257857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8062535" y="3445613"/>
            <a:ext cx="2275367" cy="797442"/>
          </a:xfrm>
          <a:prstGeom prst="wedgeEllipseCallout">
            <a:avLst>
              <a:gd name="adj1" fmla="val -64408"/>
              <a:gd name="adj2" fmla="val 12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string similarities?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599965" y="3508744"/>
            <a:ext cx="2275367" cy="797442"/>
          </a:xfrm>
          <a:prstGeom prst="wedgeEllipseCallout">
            <a:avLst>
              <a:gd name="adj1" fmla="val 58037"/>
              <a:gd name="adj2" fmla="val -10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ranking criterion?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738078" y="4947019"/>
            <a:ext cx="2275367" cy="797442"/>
          </a:xfrm>
          <a:prstGeom prst="wedgeEllipseCallout">
            <a:avLst>
              <a:gd name="adj1" fmla="val 58037"/>
              <a:gd name="adj2" fmla="val -10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can we diversify the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91" y="562816"/>
            <a:ext cx="9651275" cy="55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Freebase was </a:t>
            </a:r>
            <a:r>
              <a:rPr lang="en-US" dirty="0"/>
              <a:t>a </a:t>
            </a:r>
            <a:r>
              <a:rPr lang="en-US" dirty="0" smtClean="0"/>
              <a:t>collaborative Knowledge Base created by its community members</a:t>
            </a:r>
          </a:p>
          <a:p>
            <a:r>
              <a:rPr lang="en-US" dirty="0" smtClean="0"/>
              <a:t>Initially created by a company called </a:t>
            </a:r>
            <a:r>
              <a:rPr lang="en-US" dirty="0" err="1" smtClean="0"/>
              <a:t>Metaweb</a:t>
            </a:r>
            <a:r>
              <a:rPr lang="en-US" dirty="0" smtClean="0"/>
              <a:t>, it was later acquired by Google in 2010</a:t>
            </a:r>
          </a:p>
          <a:p>
            <a:r>
              <a:rPr lang="en-US" dirty="0" smtClean="0"/>
              <a:t>In 2014 Google decided to shutdown Freebase. Part of the data was moved to </a:t>
            </a:r>
            <a:r>
              <a:rPr lang="en-US" dirty="0" err="1" smtClean="0"/>
              <a:t>Wikidata</a:t>
            </a:r>
            <a:endParaRPr lang="en-US" dirty="0" smtClean="0"/>
          </a:p>
          <a:p>
            <a:r>
              <a:rPr lang="en-US" dirty="0" smtClean="0"/>
              <a:t>1.9B RDF 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221" y="1352005"/>
            <a:ext cx="8552165" cy="51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Wikipedia is mainly text. It’s hard to verify and keep consistency</a:t>
            </a:r>
          </a:p>
          <a:p>
            <a:pPr lvl="1"/>
            <a:r>
              <a:rPr lang="en-US" dirty="0" smtClean="0"/>
              <a:t>E.g. Population of Rome is reported both in the Italian and English articles. Numbers are always different</a:t>
            </a:r>
          </a:p>
          <a:p>
            <a:r>
              <a:rPr lang="en-US" dirty="0" err="1" smtClean="0"/>
              <a:t>Wikidata</a:t>
            </a:r>
            <a:r>
              <a:rPr lang="en-US" dirty="0" smtClean="0"/>
              <a:t> is the ”data-version” of Wikipedia [1]</a:t>
            </a:r>
          </a:p>
          <a:p>
            <a:pPr lvl="1"/>
            <a:r>
              <a:rPr lang="en-US" dirty="0" smtClean="0"/>
              <a:t>Data is validated by the community</a:t>
            </a:r>
          </a:p>
          <a:p>
            <a:pPr lvl="1"/>
            <a:r>
              <a:rPr lang="en-US" dirty="0" smtClean="0"/>
              <a:t>Keeps provenance of the data</a:t>
            </a:r>
          </a:p>
          <a:p>
            <a:pPr lvl="1"/>
            <a:r>
              <a:rPr lang="en-US" dirty="0" smtClean="0"/>
              <a:t>Multilingual by design</a:t>
            </a:r>
          </a:p>
          <a:p>
            <a:pPr lvl="1"/>
            <a:r>
              <a:rPr lang="en-US" dirty="0" smtClean="0"/>
              <a:t>Supports plurality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5500" y="5324664"/>
            <a:ext cx="80010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</a:t>
            </a:r>
            <a:r>
              <a:rPr lang="en-US" smtClean="0"/>
              <a:t>] D</a:t>
            </a:r>
            <a:r>
              <a:rPr lang="en-US" dirty="0"/>
              <a:t>. </a:t>
            </a:r>
            <a:r>
              <a:rPr lang="en-US" dirty="0" err="1"/>
              <a:t>Vrandečić</a:t>
            </a:r>
            <a:r>
              <a:rPr lang="en-US" dirty="0"/>
              <a:t> and M. </a:t>
            </a:r>
            <a:r>
              <a:rPr lang="en-US" dirty="0" err="1"/>
              <a:t>Krötzsch</a:t>
            </a:r>
            <a:r>
              <a:rPr lang="en-US" dirty="0"/>
              <a:t>, “</a:t>
            </a:r>
            <a:r>
              <a:rPr lang="en-US" dirty="0" err="1"/>
              <a:t>Wikidata</a:t>
            </a:r>
            <a:r>
              <a:rPr lang="en-US" dirty="0"/>
              <a:t>: a free collaborative knowledge base,” </a:t>
            </a:r>
            <a:r>
              <a:rPr lang="en-US" i="1" dirty="0"/>
              <a:t>Communications of the ACM</a:t>
            </a:r>
            <a:r>
              <a:rPr lang="en-US" dirty="0"/>
              <a:t>, vol. 57, no. 10, pp. 78–85, 2014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 descr="ikidata-logo-e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854" y="3138916"/>
            <a:ext cx="2799367" cy="19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9293" y="6182656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DEM</a:t>
            </a:r>
            <a:r>
              <a:rPr lang="en-US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Wikidata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by people</a:t>
            </a:r>
          </a:p>
          <a:p>
            <a:r>
              <a:rPr lang="en-US" dirty="0" smtClean="0"/>
              <a:t>Allows to explicitly say that something is “unknown”</a:t>
            </a:r>
          </a:p>
          <a:p>
            <a:r>
              <a:rPr lang="en-US" dirty="0" smtClean="0"/>
              <a:t>Use </a:t>
            </a:r>
            <a:r>
              <a:rPr lang="en-US" i="1" dirty="0" smtClean="0"/>
              <a:t>qualifiers</a:t>
            </a:r>
            <a:r>
              <a:rPr lang="en-US" dirty="0" smtClean="0"/>
              <a:t> to express information that requires arity &gt; 3 [1]</a:t>
            </a:r>
          </a:p>
          <a:p>
            <a:endParaRPr lang="en-US" dirty="0"/>
          </a:p>
          <a:p>
            <a:r>
              <a:rPr lang="en-US" dirty="0" smtClean="0"/>
              <a:t>Requires the addition of new nodes that represents the </a:t>
            </a:r>
            <a:r>
              <a:rPr lang="en-US" i="1" dirty="0" smtClean="0"/>
              <a:t>statement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981" y="3249787"/>
            <a:ext cx="3566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IronLady</a:t>
            </a:r>
            <a:r>
              <a:rPr lang="en-US" dirty="0" smtClean="0"/>
              <a:t> </a:t>
            </a:r>
            <a:r>
              <a:rPr lang="en-US" dirty="0" err="1" smtClean="0"/>
              <a:t>castMember</a:t>
            </a:r>
            <a:r>
              <a:rPr lang="en-US" dirty="0" smtClean="0"/>
              <a:t> </a:t>
            </a:r>
            <a:r>
              <a:rPr lang="en-US" dirty="0" err="1" smtClean="0"/>
              <a:t>Meryl_Streep</a:t>
            </a:r>
            <a:endParaRPr lang="en-US" dirty="0"/>
          </a:p>
          <a:p>
            <a:r>
              <a:rPr lang="en-US" dirty="0" smtClean="0"/>
              <a:t>       role </a:t>
            </a:r>
            <a:r>
              <a:rPr lang="en-US" dirty="0"/>
              <a:t>(qualifier) </a:t>
            </a:r>
            <a:r>
              <a:rPr lang="en-US" dirty="0" smtClean="0"/>
              <a:t>Margaret </a:t>
            </a:r>
            <a:r>
              <a:rPr lang="en-US" dirty="0" err="1" smtClean="0"/>
              <a:t>Tatcher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296" y="5324584"/>
            <a:ext cx="1126540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 F</a:t>
            </a:r>
            <a:r>
              <a:rPr lang="en-US" dirty="0"/>
              <a:t>. </a:t>
            </a:r>
            <a:r>
              <a:rPr lang="en-US" dirty="0" err="1"/>
              <a:t>Erxleben</a:t>
            </a:r>
            <a:r>
              <a:rPr lang="en-US" dirty="0"/>
              <a:t>, M. </a:t>
            </a:r>
            <a:r>
              <a:rPr lang="en-US" dirty="0" err="1"/>
              <a:t>Günther</a:t>
            </a:r>
            <a:r>
              <a:rPr lang="en-US" dirty="0"/>
              <a:t>, M. </a:t>
            </a:r>
            <a:r>
              <a:rPr lang="en-US" dirty="0" err="1"/>
              <a:t>Krötzsch</a:t>
            </a:r>
            <a:r>
              <a:rPr lang="en-US" dirty="0"/>
              <a:t>, J. Mendez, and D. </a:t>
            </a:r>
            <a:r>
              <a:rPr lang="en-US" dirty="0" err="1"/>
              <a:t>Vrandečić</a:t>
            </a:r>
            <a:r>
              <a:rPr lang="en-US" dirty="0"/>
              <a:t>, “Introducing </a:t>
            </a:r>
            <a:r>
              <a:rPr lang="en-US" dirty="0" err="1"/>
              <a:t>Wikidata</a:t>
            </a:r>
            <a:r>
              <a:rPr lang="en-US" dirty="0"/>
              <a:t> to the linked data web,” in </a:t>
            </a:r>
            <a:r>
              <a:rPr lang="en-US" i="1" dirty="0"/>
              <a:t>International Semantic Web Conference</a:t>
            </a:r>
            <a:r>
              <a:rPr lang="en-US" dirty="0"/>
              <a:t>, 2014, pp. 50–65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Wikidata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1B+ triples</a:t>
            </a:r>
          </a:p>
          <a:p>
            <a:r>
              <a:rPr lang="en-US" dirty="0" smtClean="0"/>
              <a:t>54K registered contributors</a:t>
            </a:r>
          </a:p>
          <a:p>
            <a:r>
              <a:rPr lang="en-US" dirty="0" smtClean="0"/>
              <a:t>15M+ statements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DEM</a:t>
            </a:r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32" y="1825625"/>
            <a:ext cx="6702663" cy="392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proposes an “encyclopedic dictionary” by merging WordNet and Wikipedia [1]</a:t>
            </a:r>
          </a:p>
          <a:p>
            <a:r>
              <a:rPr lang="en-US" dirty="0" smtClean="0"/>
              <a:t>It has its roots in the linguistic community</a:t>
            </a:r>
          </a:p>
          <a:p>
            <a:r>
              <a:rPr lang="en-US" dirty="0" smtClean="0"/>
              <a:t>It can only be accessed through APIs (but it is free for research)</a:t>
            </a:r>
          </a:p>
          <a:p>
            <a:pPr marL="0" indent="0">
              <a:buNone/>
            </a:pPr>
            <a:r>
              <a:rPr lang="en-US" b="1" dirty="0"/>
              <a:t>Three tasks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Combine </a:t>
            </a:r>
            <a:r>
              <a:rPr lang="en-US" dirty="0" err="1"/>
              <a:t>Wordnet</a:t>
            </a:r>
            <a:r>
              <a:rPr lang="en-US" dirty="0"/>
              <a:t> and Wikipedia by establishing mapping between them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Harvest multilingual lexicalizations (using Wikipedia inter-language links and machine translation)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 relations between </a:t>
            </a:r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/>
              <a:t>synsets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78486" y="5226616"/>
            <a:ext cx="4531069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[1]</a:t>
            </a:r>
            <a:r>
              <a:rPr lang="en-US" dirty="0"/>
              <a:t> </a:t>
            </a:r>
            <a:r>
              <a:rPr lang="en-US" dirty="0" smtClean="0"/>
              <a:t>R</a:t>
            </a:r>
            <a:r>
              <a:rPr lang="en-US" dirty="0"/>
              <a:t>. </a:t>
            </a:r>
            <a:r>
              <a:rPr lang="en-US" dirty="0" err="1"/>
              <a:t>Navigli</a:t>
            </a:r>
            <a:r>
              <a:rPr lang="en-US" dirty="0"/>
              <a:t> and S. P. </a:t>
            </a:r>
            <a:r>
              <a:rPr lang="en-US" dirty="0" err="1"/>
              <a:t>Ponzetto</a:t>
            </a:r>
            <a:r>
              <a:rPr lang="en-US" dirty="0"/>
              <a:t>, “</a:t>
            </a:r>
            <a:r>
              <a:rPr lang="en-US" dirty="0" err="1"/>
              <a:t>BabelNet</a:t>
            </a:r>
            <a:r>
              <a:rPr lang="en-US" dirty="0"/>
              <a:t>: The automatic construction, evaluation and application of a wide-coverage multilingual semantic network,” </a:t>
            </a:r>
            <a:r>
              <a:rPr lang="en-US" i="1" dirty="0"/>
              <a:t>Artificial Intelligence</a:t>
            </a:r>
            <a:r>
              <a:rPr lang="en-US" dirty="0"/>
              <a:t>, vol. 193, pp. 217–250, 2012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http://babelnet.org/</a:t>
            </a:r>
            <a:r>
              <a:rPr lang="en-US" dirty="0"/>
              <a:t> for details </a:t>
            </a:r>
            <a:r>
              <a:rPr lang="en-US" dirty="0">
                <a:hlinkClick r:id="rId2"/>
              </a:rPr>
              <a:t>DEMO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77" y="1690688"/>
            <a:ext cx="9968845" cy="32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limits of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Web search has moved from keyword-based to </a:t>
            </a:r>
            <a:r>
              <a:rPr lang="en-US" i="1" dirty="0" smtClean="0"/>
              <a:t>entity-based</a:t>
            </a:r>
            <a:br>
              <a:rPr lang="en-US" i="1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/>
              <a:t>Larry Page (2012</a:t>
            </a:r>
            <a:r>
              <a:rPr lang="en-US" dirty="0" smtClean="0"/>
              <a:t>): “The perfect search engine would really understand everything in the world deeply, give you back kind of exactly what you need” [1]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Machine learning and knowledge representation are now parts of core business in many Web companies </a:t>
            </a:r>
            <a:r>
              <a:rPr lang="en-US" dirty="0" smtClean="0"/>
              <a:t>[2]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9489" y="5253633"/>
            <a:ext cx="828579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http://fortune.com/2012/12/11/fortune-exclusive-larry-page-on-google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>
                <a:hlinkClick r:id="rId3"/>
              </a:rPr>
              <a:t>https://backchannel.com/how-google-is-remaking-itself-as-a-machine-learning-first-company-ada63defcb70#.</a:t>
            </a:r>
            <a:r>
              <a:rPr lang="en-US" dirty="0" smtClean="0">
                <a:hlinkClick r:id="rId3"/>
              </a:rPr>
              <a:t>nljh17nb5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9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limits of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Latin word </a:t>
            </a:r>
            <a:r>
              <a:rPr lang="en-US" b="1" dirty="0" smtClean="0"/>
              <a:t>data</a:t>
            </a:r>
            <a:r>
              <a:rPr lang="en-US" dirty="0" smtClean="0"/>
              <a:t> is the plural of </a:t>
            </a:r>
            <a:r>
              <a:rPr lang="en-US" i="1" dirty="0" smtClean="0"/>
              <a:t>datum, </a:t>
            </a:r>
            <a:r>
              <a:rPr lang="en-US" dirty="0" smtClean="0"/>
              <a:t>“(thing) given”, neuter past participle of </a:t>
            </a:r>
            <a:r>
              <a:rPr lang="en-US" i="1" dirty="0" smtClean="0"/>
              <a:t>dare </a:t>
            </a:r>
            <a:r>
              <a:rPr lang="en-US" dirty="0" smtClean="0"/>
              <a:t>“to give” (Wikipedia)</a:t>
            </a:r>
          </a:p>
          <a:p>
            <a:r>
              <a:rPr lang="en-US" b="1" dirty="0"/>
              <a:t>Knowledge</a:t>
            </a:r>
            <a:r>
              <a:rPr lang="en-US" dirty="0"/>
              <a:t> is a familiarity</a:t>
            </a:r>
            <a:r>
              <a:rPr lang="en-US" dirty="0" smtClean="0"/>
              <a:t>, awareness or understanding or someone or something, such as facts, information, descriptions or skills (Wikipedia)</a:t>
            </a:r>
          </a:p>
          <a:p>
            <a:endParaRPr lang="en-US" dirty="0" smtClean="0"/>
          </a:p>
          <a:p>
            <a:r>
              <a:rPr lang="en-US" i="1" dirty="0" smtClean="0"/>
              <a:t>Epistemology</a:t>
            </a:r>
            <a:r>
              <a:rPr lang="en-US" dirty="0" smtClean="0"/>
              <a:t> is the philosophical field that studies</a:t>
            </a:r>
            <a:br>
              <a:rPr lang="en-US" dirty="0" smtClean="0"/>
            </a:br>
            <a:r>
              <a:rPr lang="en-US" dirty="0" smtClean="0"/>
              <a:t>theory of knowledge. Plato: Knowledge must be</a:t>
            </a:r>
            <a:br>
              <a:rPr lang="en-US" dirty="0" smtClean="0"/>
            </a:br>
            <a:r>
              <a:rPr lang="en-US" i="1" dirty="0" smtClean="0"/>
              <a:t>justified, true, believed. </a:t>
            </a:r>
            <a:r>
              <a:rPr lang="en-US" dirty="0" smtClean="0"/>
              <a:t>Do you agree?</a:t>
            </a:r>
            <a:br>
              <a:rPr lang="en-US" dirty="0" smtClean="0"/>
            </a:br>
            <a:endParaRPr lang="en-US" i="1" dirty="0" smtClean="0"/>
          </a:p>
          <a:p>
            <a:endParaRPr lang="en-US" b="1" dirty="0">
              <a:hlinkClick r:id="rId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53" y="3700129"/>
            <a:ext cx="3008075" cy="30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limits of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overcome the limits of text (data), we must build </a:t>
            </a:r>
            <a:r>
              <a:rPr lang="en-US" i="1" dirty="0" smtClean="0"/>
              <a:t>knowledge repositories </a:t>
            </a:r>
            <a:r>
              <a:rPr lang="en-US" dirty="0" smtClean="0"/>
              <a:t>from the Web</a:t>
            </a:r>
            <a:endParaRPr lang="en-US" i="1" dirty="0" smtClean="0"/>
          </a:p>
          <a:p>
            <a:r>
              <a:rPr lang="en-US" dirty="0" smtClean="0"/>
              <a:t>Manifest knowledge</a:t>
            </a:r>
          </a:p>
          <a:p>
            <a:pPr lvl="1"/>
            <a:r>
              <a:rPr lang="en-US" dirty="0" smtClean="0"/>
              <a:t>Meaning accessible to humans. These repositories are called </a:t>
            </a:r>
            <a:r>
              <a:rPr lang="en-US" i="1" dirty="0" smtClean="0"/>
              <a:t>knowledge bases </a:t>
            </a:r>
            <a:r>
              <a:rPr lang="en-US" dirty="0" smtClean="0"/>
              <a:t>or </a:t>
            </a:r>
            <a:r>
              <a:rPr lang="en-US" i="1" dirty="0" smtClean="0"/>
              <a:t>knowledge graphs</a:t>
            </a:r>
          </a:p>
          <a:p>
            <a:pPr lvl="1"/>
            <a:r>
              <a:rPr lang="en-US" dirty="0" smtClean="0"/>
              <a:t>Typically constructed manually or from unstructured sources</a:t>
            </a:r>
          </a:p>
          <a:p>
            <a:r>
              <a:rPr lang="en-US" dirty="0" smtClean="0"/>
              <a:t>Latent knowledge</a:t>
            </a:r>
          </a:p>
          <a:p>
            <a:pPr lvl="1"/>
            <a:r>
              <a:rPr lang="en-US" dirty="0" smtClean="0"/>
              <a:t>Meaning is hidden to us. Also called </a:t>
            </a:r>
            <a:r>
              <a:rPr lang="en-US" i="1" dirty="0" smtClean="0"/>
              <a:t>latent models </a:t>
            </a:r>
            <a:r>
              <a:rPr lang="en-US" dirty="0" smtClean="0"/>
              <a:t>or </a:t>
            </a:r>
            <a:r>
              <a:rPr lang="en-US" i="1" dirty="0" smtClean="0"/>
              <a:t>latent feature models</a:t>
            </a:r>
            <a:endParaRPr lang="en-US" dirty="0" smtClean="0"/>
          </a:p>
          <a:p>
            <a:pPr lvl="1"/>
            <a:r>
              <a:rPr lang="en-US" dirty="0" smtClean="0"/>
              <a:t>Typically learned using machine learning techniques</a:t>
            </a: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954853"/>
            <a:ext cx="12192000" cy="16619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Warning! People have different opinions on the matter!</a:t>
            </a:r>
          </a:p>
          <a:p>
            <a:r>
              <a:rPr lang="en-US" sz="2800" dirty="0" smtClean="0"/>
              <a:t>Extremes are: “Everything can be learned!”  and ”Knowledge is only what can be understood!”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8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 is the language that humans designed to express knowledge</a:t>
            </a:r>
          </a:p>
          <a:p>
            <a:r>
              <a:rPr lang="en-US" b="1" dirty="0" smtClean="0"/>
              <a:t>Opinion</a:t>
            </a:r>
            <a:r>
              <a:rPr lang="en-US" dirty="0" smtClean="0"/>
              <a:t>: Knowledge is something we can </a:t>
            </a:r>
            <a:r>
              <a:rPr lang="en-US" i="1" dirty="0" smtClean="0"/>
              <a:t>interpret </a:t>
            </a:r>
            <a:r>
              <a:rPr lang="en-US" dirty="0" smtClean="0"/>
              <a:t>without ambiguities</a:t>
            </a:r>
          </a:p>
          <a:p>
            <a:r>
              <a:rPr lang="en-US" b="1" dirty="0" smtClean="0"/>
              <a:t>Knowledge bases: </a:t>
            </a:r>
            <a:r>
              <a:rPr lang="en-US" dirty="0" smtClean="0"/>
              <a:t>crystallization of factual knowledge in the form of associations between entities and relations</a:t>
            </a:r>
          </a:p>
          <a:p>
            <a:pPr lvl="1"/>
            <a:r>
              <a:rPr lang="en-US" dirty="0" smtClean="0"/>
              <a:t>Can be expressed as first-order logic</a:t>
            </a:r>
          </a:p>
          <a:p>
            <a:pPr lvl="1"/>
            <a:r>
              <a:rPr lang="en-US" dirty="0" smtClean="0"/>
              <a:t>Recently Google re-branded knowledge bases as </a:t>
            </a:r>
            <a:r>
              <a:rPr lang="en-US" b="1" i="1" dirty="0" smtClean="0"/>
              <a:t>knowledge-graphs</a:t>
            </a:r>
          </a:p>
          <a:p>
            <a:pPr lvl="1"/>
            <a:endParaRPr lang="en-US" i="1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36914" y="5107307"/>
            <a:ext cx="406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worksAt</a:t>
            </a:r>
            <a:r>
              <a:rPr lang="en-US" sz="2400" dirty="0" smtClean="0"/>
              <a:t>(</a:t>
            </a:r>
            <a:r>
              <a:rPr lang="en-US" sz="2400" dirty="0" err="1" smtClean="0"/>
              <a:t>Jacopo,VU_University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6191250" y="4938164"/>
            <a:ext cx="1289957" cy="804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Jacopo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369878" y="4938164"/>
            <a:ext cx="1289957" cy="804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VU_University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6"/>
            <a:endCxn id="6" idx="2"/>
          </p:cNvCxnSpPr>
          <p:nvPr/>
        </p:nvCxnSpPr>
        <p:spPr>
          <a:xfrm>
            <a:off x="7481207" y="5340596"/>
            <a:ext cx="188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17245" y="5250226"/>
            <a:ext cx="94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worksAt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1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Wittgenstein: Meaning is use</a:t>
            </a:r>
          </a:p>
          <a:p>
            <a:r>
              <a:rPr lang="en-US" b="1" dirty="0" smtClean="0"/>
              <a:t>Opinion</a:t>
            </a:r>
            <a:r>
              <a:rPr lang="en-US" dirty="0" smtClean="0"/>
              <a:t>: We do not need to be able to interpret knowledge, as long as it does what it is supposed to do. Do you agree?</a:t>
            </a:r>
          </a:p>
          <a:p>
            <a:r>
              <a:rPr lang="en-US" dirty="0" smtClean="0"/>
              <a:t>Recently, latent models became very popular due to the rise of </a:t>
            </a:r>
            <a:r>
              <a:rPr lang="en-US" i="1" dirty="0" smtClean="0"/>
              <a:t>deep learning</a:t>
            </a:r>
          </a:p>
          <a:p>
            <a:r>
              <a:rPr lang="en-US" dirty="0" smtClean="0"/>
              <a:t>One prominent example is Google’s word2vec [</a:t>
            </a:r>
            <a:r>
              <a:rPr lang="en-US" dirty="0" smtClean="0"/>
              <a:t>1]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126575"/>
            <a:ext cx="105156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</a:t>
            </a:r>
            <a:r>
              <a:rPr lang="en-US" smtClean="0"/>
              <a:t>] T</a:t>
            </a:r>
            <a:r>
              <a:rPr lang="en-US" dirty="0"/>
              <a:t>. </a:t>
            </a:r>
            <a:r>
              <a:rPr lang="en-US" dirty="0" err="1"/>
              <a:t>Mikolov</a:t>
            </a:r>
            <a:r>
              <a:rPr lang="en-US" dirty="0"/>
              <a:t>, I. </a:t>
            </a:r>
            <a:r>
              <a:rPr lang="en-US" dirty="0" err="1"/>
              <a:t>Sutskever</a:t>
            </a:r>
            <a:r>
              <a:rPr lang="en-US" dirty="0"/>
              <a:t>, K. Chen, G. S. </a:t>
            </a:r>
            <a:r>
              <a:rPr lang="en-US" dirty="0" err="1"/>
              <a:t>Corrado</a:t>
            </a:r>
            <a:r>
              <a:rPr lang="en-US" dirty="0"/>
              <a:t>, and J. Dean, “Distributed representations of words and phrases and their compositionality,” in </a:t>
            </a:r>
            <a:r>
              <a:rPr lang="en-US" i="1" dirty="0"/>
              <a:t>Advances in neural information processing systems</a:t>
            </a:r>
            <a:r>
              <a:rPr lang="en-US" dirty="0"/>
              <a:t>, 2013, pp. 3111–3119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8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bases: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discuss the theory behind knowledge bases in more details when we will focus on reasoning (prob. in </a:t>
            </a:r>
            <a:r>
              <a:rPr lang="en-US" dirty="0" smtClean="0"/>
              <a:t>4 </a:t>
            </a:r>
            <a:r>
              <a:rPr lang="en-US" dirty="0" smtClean="0"/>
              <a:t>weeks)</a:t>
            </a:r>
          </a:p>
          <a:p>
            <a:r>
              <a:rPr lang="en-US" dirty="0" smtClean="0"/>
              <a:t>We will discuss latent models in more detail when we will focus on statistical inference (prob. </a:t>
            </a:r>
            <a:r>
              <a:rPr lang="en-US"/>
              <a:t>i</a:t>
            </a:r>
            <a:r>
              <a:rPr lang="en-US" smtClean="0"/>
              <a:t>n </a:t>
            </a:r>
            <a:r>
              <a:rPr lang="en-US" smtClean="0"/>
              <a:t>3 </a:t>
            </a:r>
            <a:r>
              <a:rPr lang="en-US" dirty="0" smtClean="0"/>
              <a:t>weeks)</a:t>
            </a:r>
          </a:p>
          <a:p>
            <a:endParaRPr lang="en-US" dirty="0" smtClean="0"/>
          </a:p>
          <a:p>
            <a:r>
              <a:rPr lang="en-US" dirty="0" smtClean="0"/>
              <a:t>In the remaining of the lecture, I will introduce the largest knowledge bases available on the Web</a:t>
            </a:r>
          </a:p>
          <a:p>
            <a:pPr lvl="1"/>
            <a:r>
              <a:rPr lang="en-US" dirty="0" smtClean="0"/>
              <a:t>Next week we will talk about how to construct and how we can use them in combination with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bases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5" y="4321855"/>
            <a:ext cx="2581435" cy="159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27" y="2713763"/>
            <a:ext cx="2738388" cy="141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56" y="3040091"/>
            <a:ext cx="4167747" cy="761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115" y="4370425"/>
            <a:ext cx="2286449" cy="1616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005" y="4708462"/>
            <a:ext cx="4399369" cy="961780"/>
          </a:xfrm>
          <a:prstGeom prst="rect">
            <a:avLst/>
          </a:prstGeom>
        </p:spPr>
      </p:pic>
      <p:pic>
        <p:nvPicPr>
          <p:cNvPr id="1026" name="Picture 2" descr="mage result for wordne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1827048"/>
            <a:ext cx="34385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1508</Words>
  <Application>Microsoft Macintosh PowerPoint</Application>
  <PresentationFormat>Widescreen</PresentationFormat>
  <Paragraphs>196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Introduction to Knowledge bases</vt:lpstr>
      <vt:lpstr>The limits of text</vt:lpstr>
      <vt:lpstr>The limits of text</vt:lpstr>
      <vt:lpstr>The limits of text</vt:lpstr>
      <vt:lpstr>The limits of text</vt:lpstr>
      <vt:lpstr>Manifest knowledge</vt:lpstr>
      <vt:lpstr>Latent knowledge</vt:lpstr>
      <vt:lpstr>Knowledge bases: Outline</vt:lpstr>
      <vt:lpstr>Knowledge bases on the Web</vt:lpstr>
      <vt:lpstr>WordNet</vt:lpstr>
      <vt:lpstr>WordNet</vt:lpstr>
      <vt:lpstr>RDF</vt:lpstr>
      <vt:lpstr>RDF</vt:lpstr>
      <vt:lpstr>SPARQL</vt:lpstr>
      <vt:lpstr>SPARQL</vt:lpstr>
      <vt:lpstr>DBPedia</vt:lpstr>
      <vt:lpstr>DBPedia</vt:lpstr>
      <vt:lpstr>DBPedia</vt:lpstr>
      <vt:lpstr>YAGO</vt:lpstr>
      <vt:lpstr>YAGO</vt:lpstr>
      <vt:lpstr>Freebase</vt:lpstr>
      <vt:lpstr>Freebase</vt:lpstr>
      <vt:lpstr>Wikidata</vt:lpstr>
      <vt:lpstr>Wikidata</vt:lpstr>
      <vt:lpstr>Wikidata</vt:lpstr>
      <vt:lpstr>BabelNet</vt:lpstr>
      <vt:lpstr>BabelNet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Knowledge bases</dc:title>
  <dc:creator>Jacopo Urbani</dc:creator>
  <cp:lastModifiedBy>Jacopo Urbani</cp:lastModifiedBy>
  <cp:revision>5</cp:revision>
  <dcterms:created xsi:type="dcterms:W3CDTF">2016-11-02T19:56:32Z</dcterms:created>
  <dcterms:modified xsi:type="dcterms:W3CDTF">2017-11-01T11:51:40Z</dcterms:modified>
</cp:coreProperties>
</file>